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71" r:id="rId6"/>
    <p:sldId id="264" r:id="rId7"/>
    <p:sldId id="269" r:id="rId8"/>
    <p:sldId id="16725" r:id="rId9"/>
    <p:sldId id="278" r:id="rId10"/>
    <p:sldId id="279" r:id="rId11"/>
    <p:sldId id="272" r:id="rId12"/>
  </p:sldIdLst>
  <p:sldSz cx="12192000" cy="6858000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726C5E-AEB4-FD41-6238-2C3B16F91355}" name="PROCHÁZKOVÁ Kateřina" initials="PK" userId="S::KPROCHAZKOVA@CSOB.CZ::eaaff243-43ce-4a3f-89a7-dca3fc1e52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NKOVÁ Markéta" initials="TM" lastIdx="16" clrIdx="0">
    <p:extLst>
      <p:ext uri="{19B8F6BF-5375-455C-9EA6-DF929625EA0E}">
        <p15:presenceInfo xmlns:p15="http://schemas.microsoft.com/office/powerpoint/2012/main" userId="S-1-5-21-3788152950-3674640369-187888867-366711" providerId="AD"/>
      </p:ext>
    </p:extLst>
  </p:cmAuthor>
  <p:cmAuthor id="2" name="Soňa Mrkvičková" initials="SM" lastIdx="23" clrIdx="1">
    <p:extLst>
      <p:ext uri="{19B8F6BF-5375-455C-9EA6-DF929625EA0E}">
        <p15:presenceInfo xmlns:p15="http://schemas.microsoft.com/office/powerpoint/2012/main" userId="S-1-5-21-3951749903-3806043176-1814297650-8757" providerId="AD"/>
      </p:ext>
    </p:extLst>
  </p:cmAuthor>
  <p:cmAuthor id="3" name="STEJSKALOVÁ Markéta" initials="SM" lastIdx="12" clrIdx="2">
    <p:extLst>
      <p:ext uri="{19B8F6BF-5375-455C-9EA6-DF929625EA0E}">
        <p15:presenceInfo xmlns:p15="http://schemas.microsoft.com/office/powerpoint/2012/main" userId="S::MSTEJSKALOVA@CSOB.CZ::d3db4f10-00ed-4f17-a0ae-13f5321a48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BF969-20F8-4E09-AE4E-431987FCDC4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37624-FAE4-4700-A326-36BA687801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66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24-FAE4-4700-A326-36BA6878015E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7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37624-FAE4-4700-A326-36BA687801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1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29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43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55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00E4C-0AEC-FFA5-EF6D-BF3E8C3E2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01DD68-61A0-F0A2-CFD3-2E18AA39E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EDBE48-41E6-A3AE-9B1D-C3CB4820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AB47DB-5392-D990-D5A2-E8D5323B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9E4E20-5767-D786-EF49-B5679B36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4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7ECDD-8EAF-0D62-82EE-35BAEA8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034B5-5639-D191-2DE1-F38A37763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C5C53A-A92F-D43A-2CA9-48257EBE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6FB8F2-1EE5-3CD3-8B9D-0304560A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E9AFA2-1170-6579-1E1F-A82DD0A8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56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A9C2D-8046-6A3C-A847-8434FCEC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236F7B-4065-B194-66F3-0FF40A517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72C398-9480-3AF2-A25D-C02B45E2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6D1BCF-F8BF-55C2-4E59-6C0107A8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0215AF-CD85-4248-188C-7FB38763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99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BFA12-54D8-D37F-34DE-A29A7219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42D4A-3972-D79E-BADC-3EFB31D27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15C72C-CBCE-D91A-F193-865EE1B03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B45B86-3DB6-E2BB-BC5F-FB923F02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25FC91-F695-ED6F-E0F8-C71F6B08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2A4874-4F1F-42D4-BA53-583D2711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931D5-BA19-49CE-9FAA-323077C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494E4B-ED72-D72B-BC64-CA6311AEF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E47ED0-465C-4121-A4ED-E673F051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454B5C-E96D-B06A-1A90-8BBE7730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041D7D-B717-BC62-17B1-591BB27D1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DA5DE9-4288-D925-4DF4-37C7623C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658584-5892-DDA9-DC26-9417D215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088B05-4E76-BA89-CA7C-D98D370E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06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2AB77-1598-0E99-2F3D-2E73985B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DF2F15-BBB0-9E59-7607-34FCFF6F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CE301C-64B5-AEDD-5A0E-4BDC5CCD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AD72D7-2120-1011-098F-273A63F3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994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E1F4DE8-8A4E-22CE-B954-26D5EA3C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07EEE6-BB6D-646E-8AED-BE9E67E1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049C4D-5537-D85D-BB9A-4BEB79CC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825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33DC-169E-1CA8-57CB-EDDEE8C5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F7211-B3BA-ED2E-BB8D-36B3E9E6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CFCE27-86F1-911B-BC88-F502AE134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0128F4-DFC3-C7A7-8EB1-9D666AD2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52E626-8ADB-909C-45BF-746B2447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4CBE23-7DBF-9E09-64EA-5E1BDAB2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98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66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3B5A2-3A21-5B1F-CDD1-21B97A37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BC5665C-CEC4-F64C-7B50-5F34D8F12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6AB67B-1D4E-3133-5EF0-37A41E82F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F77870-5245-7F17-881D-3EA8F886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608905-C7D5-C41F-7DEE-1681BEC9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2B7455-FFAF-C9AB-7C2B-45C6FDD3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655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C97C5-39B6-83A8-9DD0-F4558C46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B36DCC-8F0E-4ED3-5B42-1578313C0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CFA11E-5AD9-7A0F-CA75-2F31DF7C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C9017B-CA15-5061-2A2D-E44967DB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F67F0B-003E-5A34-275E-75CA428E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238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E79ECC4-E1EA-88E5-0C64-331A7D7A0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3BDCCB-7895-58EF-B5EC-2DB1E2739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3E3BAF-44AA-7FE7-4CF3-DAB1A3ED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5457C0-59FF-9333-932E-F37C0AC4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A21270-0526-F0A9-5DB4-FC6D58C8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953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xfrm>
            <a:off x="415599" y="2867800"/>
            <a:ext cx="11360803" cy="1122401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r>
              <a:t>Text názvu</a:t>
            </a:r>
          </a:p>
        </p:txBody>
      </p:sp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1770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1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98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02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52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70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30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88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F519B-B7DC-4613-830F-BBC7595F1C13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917E-E531-446D-B1A8-02A1FCC9B62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MSIPCMContentMarking" descr="{&quot;HashCode&quot;:417909460,&quot;Placement&quot;:&quot;Header&quot;,&quot;Top&quot;:0.0,&quot;Left&quot;:453.295349,&quot;SlideWidth&quot;:960,&quot;SlideHeight&quot;:540}">
            <a:extLst>
              <a:ext uri="{FF2B5EF4-FFF2-40B4-BE49-F238E27FC236}">
                <a16:creationId xmlns:a16="http://schemas.microsoft.com/office/drawing/2014/main" id="{CD5610F5-5186-4DF9-B495-BCF3637DDB41}"/>
              </a:ext>
            </a:extLst>
          </p:cNvPr>
          <p:cNvSpPr txBox="1"/>
          <p:nvPr userDrawn="1"/>
        </p:nvSpPr>
        <p:spPr>
          <a:xfrm>
            <a:off x="5756851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12759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62A61D-E8EE-F08E-70E1-54B6E7E2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62E9B8-71E8-215D-3FAA-BB9033EF3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A78EC2-BBC9-E08C-0516-BC3FF144B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07A8-0139-42C0-8141-088207A175CE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9870A-3ACD-2402-6AC3-547EA3B37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EC396-5EBD-BAA7-926E-C8C8AA5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0E77-3A73-4264-95D1-3FB92DEA7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98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982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	K čemu slouží transakce 800, 794, 793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823" y="998311"/>
            <a:ext cx="10515600" cy="5576660"/>
          </a:xfrm>
        </p:spPr>
        <p:txBody>
          <a:bodyPr>
            <a:normAutofit/>
          </a:bodyPr>
          <a:lstStyle/>
          <a:p>
            <a:pPr algn="just"/>
            <a:r>
              <a:rPr lang="cs-CZ" sz="1400" dirty="0"/>
              <a:t>Transakce náhledu na klienta (800, 794, 793) byly navrženy za účelem zkvalitnění obsluhy stávajících klientů. </a:t>
            </a:r>
          </a:p>
          <a:p>
            <a:pPr algn="just"/>
            <a:r>
              <a:rPr lang="cs-CZ" sz="1400" dirty="0"/>
              <a:t>Z transakce </a:t>
            </a:r>
            <a:r>
              <a:rPr lang="cs-CZ" sz="1400" b="1" dirty="0">
                <a:solidFill>
                  <a:srgbClr val="FF0000"/>
                </a:solidFill>
              </a:rPr>
              <a:t>800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/>
              <a:t>získá pracovník přehled o klientových produktech, takže může lépe zjišťovat jeho potřeby a efektivně vést prodejní rozhovor. Transakce 800 – Náhled na klienta se využívá při obsluze stávajících klientů ČSOB (např. v případě domluvené schůzky, vyřizování servisního požadavku klienta ČSOB), ale je vhodné ji využít i v případě vyřizování poštovní služby/transakce.</a:t>
            </a:r>
          </a:p>
          <a:p>
            <a:pPr algn="just"/>
            <a:r>
              <a:rPr lang="cs-CZ" sz="1400" b="1" dirty="0"/>
              <a:t>TK 800 slouží k:</a:t>
            </a:r>
          </a:p>
          <a:p>
            <a:pPr lvl="1" algn="just"/>
            <a:r>
              <a:rPr lang="cs-CZ" sz="1400" b="1" dirty="0"/>
              <a:t>zobrazení přehledu o vlastněných produktech, </a:t>
            </a:r>
            <a:r>
              <a:rPr lang="cs-CZ" sz="1400" b="1" dirty="0" err="1"/>
              <a:t>předschválených</a:t>
            </a:r>
            <a:r>
              <a:rPr lang="cs-CZ" sz="1400" b="1" dirty="0"/>
              <a:t> limitech a obchodních doporučení</a:t>
            </a:r>
          </a:p>
          <a:p>
            <a:pPr lvl="1" algn="just"/>
            <a:r>
              <a:rPr lang="cs-CZ" sz="1400" b="1" dirty="0"/>
              <a:t>zadání </a:t>
            </a:r>
          </a:p>
          <a:p>
            <a:pPr lvl="2" algn="just"/>
            <a:r>
              <a:rPr lang="cs-CZ" sz="1400" b="1" dirty="0"/>
              <a:t>DIGI edukace</a:t>
            </a:r>
          </a:p>
          <a:p>
            <a:pPr lvl="2" algn="just"/>
            <a:r>
              <a:rPr lang="cs-CZ" sz="1400" b="1" dirty="0"/>
              <a:t>aktivace klienta -</a:t>
            </a:r>
            <a:r>
              <a:rPr lang="cs-CZ" sz="1400" dirty="0"/>
              <a:t> je možné ji zadat opakovaně, dokud není klient aktivní. Pokud již klient aktivní je, možnost aktivace se nezobrazuje. Od 1. 7. 2025 zobrazeno datum poslední zadané aktivace. </a:t>
            </a:r>
          </a:p>
          <a:p>
            <a:pPr lvl="2" algn="just"/>
            <a:r>
              <a:rPr lang="cs-CZ" sz="1400" b="1" dirty="0"/>
              <a:t>Představení placení kartou</a:t>
            </a:r>
            <a:r>
              <a:rPr lang="cs-CZ" sz="1400" dirty="0"/>
              <a:t>– lze zadat u klientů po při představení výhod placení kartou, pokud klient kartu aktivně nepoužívá</a:t>
            </a:r>
          </a:p>
          <a:p>
            <a:pPr lvl="2" algn="just"/>
            <a:r>
              <a:rPr lang="cs-CZ" sz="1400" b="1" dirty="0"/>
              <a:t>asistovaný prodej </a:t>
            </a:r>
            <a:r>
              <a:rPr lang="cs-CZ" sz="1400" dirty="0"/>
              <a:t>– lze zadat u zletilého klienta opakovaně při prodeji produktů asistovaně</a:t>
            </a:r>
          </a:p>
          <a:p>
            <a:pPr algn="just"/>
            <a:r>
              <a:rPr lang="cs-CZ" sz="1400" dirty="0"/>
              <a:t>Transakce </a:t>
            </a:r>
            <a:r>
              <a:rPr lang="cs-CZ" sz="1400" b="1" dirty="0">
                <a:solidFill>
                  <a:srgbClr val="FF0000"/>
                </a:solidFill>
              </a:rPr>
              <a:t>794</a:t>
            </a:r>
            <a:r>
              <a:rPr lang="cs-CZ" sz="1400" dirty="0"/>
              <a:t> Přehled zůstatků a transakční historie a </a:t>
            </a:r>
            <a:r>
              <a:rPr lang="cs-CZ" sz="1400" b="1" dirty="0">
                <a:solidFill>
                  <a:srgbClr val="FF0000"/>
                </a:solidFill>
              </a:rPr>
              <a:t>793</a:t>
            </a:r>
            <a:r>
              <a:rPr lang="cs-CZ" sz="1400" dirty="0"/>
              <a:t> Přehled trvalých plateb – využívá obsluhující pracovník na žádost klienta. Transakci </a:t>
            </a:r>
            <a:r>
              <a:rPr lang="cs-CZ" sz="1400" b="1" dirty="0">
                <a:solidFill>
                  <a:srgbClr val="FF0000"/>
                </a:solidFill>
              </a:rPr>
              <a:t>794</a:t>
            </a:r>
            <a:r>
              <a:rPr lang="cs-CZ" sz="1400" dirty="0"/>
              <a:t> potvrzuje klient zadáním PINu k platební kartě. Tyto transakce se vztahují pouze na klienty z ČR. </a:t>
            </a:r>
            <a:endParaRPr lang="cs-CZ" sz="1400" dirty="0">
              <a:highlight>
                <a:srgbClr val="FFFF00"/>
              </a:highlight>
            </a:endParaRPr>
          </a:p>
          <a:p>
            <a:r>
              <a:rPr lang="cs-CZ" sz="1400" b="1" dirty="0"/>
              <a:t>Základní předpoklady / omezení</a:t>
            </a:r>
          </a:p>
          <a:p>
            <a:pPr lvl="1">
              <a:buFontTx/>
              <a:buChar char="-"/>
            </a:pPr>
            <a:r>
              <a:rPr lang="cs-CZ" sz="1200" dirty="0"/>
              <a:t>Funkcionality jsou omezeny na klienty banky, svéprávné fyzické osoby (občany ČR a SR).</a:t>
            </a:r>
          </a:p>
          <a:p>
            <a:pPr lvl="1">
              <a:buFontTx/>
              <a:buChar char="-"/>
            </a:pPr>
            <a:r>
              <a:rPr lang="cs-CZ" sz="1200" dirty="0"/>
              <a:t>Zůstatky, transakční historie a přehled plateb jsou dostupné pouze pro zletilé majitele daného produktu (občany ČR).</a:t>
            </a:r>
          </a:p>
          <a:p>
            <a:pPr lvl="1">
              <a:buFontTx/>
              <a:buChar char="-"/>
            </a:pPr>
            <a:r>
              <a:rPr lang="cs-CZ" sz="1200" dirty="0"/>
              <a:t>Klient sám žádá o informace o vybraných produktech ČSOB nebo mu ze strany zaměstnance byla tato možnost nabídnuta a klient ji neodmítl.</a:t>
            </a:r>
          </a:p>
          <a:p>
            <a:pPr>
              <a:buFontTx/>
              <a:buChar char="-"/>
            </a:pPr>
            <a:endParaRPr lang="cs-CZ" sz="1400" dirty="0"/>
          </a:p>
          <a:p>
            <a:pPr algn="just"/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483516" y="6328"/>
            <a:ext cx="17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12/2025</a:t>
            </a:r>
          </a:p>
        </p:txBody>
      </p:sp>
    </p:spTree>
    <p:extLst>
      <p:ext uri="{BB962C8B-B14F-4D97-AF65-F5344CB8AC3E}">
        <p14:creationId xmlns:p14="http://schemas.microsoft.com/office/powerpoint/2010/main" val="197247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Jak pracovat s transakcí 800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4880" y="1401006"/>
            <a:ext cx="4648200" cy="388739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1400" dirty="0"/>
              <a:t>Náhled na klienta zadáte transakci 800, vyplníte jméno, příjmení, RČ, doklad totožnosti a další údaje. V případě nezletilého klienta následuje obrazovka se zadáním údajů o zákonném zástupci.</a:t>
            </a:r>
          </a:p>
          <a:p>
            <a:pPr marL="0" indent="0" algn="just">
              <a:buNone/>
            </a:pPr>
            <a:r>
              <a:rPr lang="cs-CZ" sz="1400" b="1" dirty="0"/>
              <a:t>V Náhledu klienta můžete vidět:</a:t>
            </a:r>
          </a:p>
          <a:p>
            <a:pPr algn="just"/>
            <a:r>
              <a:rPr lang="cs-CZ" sz="1400" dirty="0"/>
              <a:t>Obchodní doporučení</a:t>
            </a:r>
          </a:p>
          <a:p>
            <a:r>
              <a:rPr lang="cs-CZ" sz="1400" dirty="0"/>
              <a:t>Klientem vlastněné produkty</a:t>
            </a:r>
          </a:p>
          <a:p>
            <a:r>
              <a:rPr lang="cs-CZ" sz="1400" dirty="0"/>
              <a:t>Zda je klient aktivní a v kterých parametrech</a:t>
            </a:r>
          </a:p>
          <a:p>
            <a:r>
              <a:rPr lang="cs-CZ" sz="1400" dirty="0"/>
              <a:t>Zda používá internetové bankovnictví/aplikaci ČSOB Smart</a:t>
            </a:r>
          </a:p>
          <a:p>
            <a:r>
              <a:rPr lang="cs-CZ" sz="1400" dirty="0" err="1"/>
              <a:t>Předschválené</a:t>
            </a:r>
            <a:r>
              <a:rPr lang="cs-CZ" sz="1400" dirty="0"/>
              <a:t> limity* </a:t>
            </a:r>
          </a:p>
          <a:p>
            <a:pPr marL="0" indent="0" algn="just">
              <a:buNone/>
            </a:pPr>
            <a:r>
              <a:rPr lang="cs-CZ" sz="1400" dirty="0">
                <a:solidFill>
                  <a:srgbClr val="FF0000"/>
                </a:solidFill>
              </a:rPr>
              <a:t>*Pracovník, který nemá složenou zkoušku vyplývající ze Zákona o spotřebitelském úvěru č. 257/2016 Sb. - ZSÚ - nesmí klientovi sdělovat ani jinak komunikovat či vytisknout a předat </a:t>
            </a:r>
            <a:r>
              <a:rPr lang="cs-CZ" sz="1400" dirty="0" err="1">
                <a:solidFill>
                  <a:srgbClr val="FF0000"/>
                </a:solidFill>
              </a:rPr>
              <a:t>předschválené</a:t>
            </a:r>
            <a:r>
              <a:rPr lang="cs-CZ" sz="1400" dirty="0">
                <a:solidFill>
                  <a:srgbClr val="FF0000"/>
                </a:solidFill>
              </a:rPr>
              <a:t> limity  na úvěrové produkty ČSOB.</a:t>
            </a:r>
            <a:endParaRPr lang="cs-CZ" sz="1400" dirty="0"/>
          </a:p>
          <a:p>
            <a:pPr marL="0" indent="0" algn="just">
              <a:buNone/>
            </a:pPr>
            <a:r>
              <a:rPr lang="cs-CZ" sz="1400" b="1" dirty="0"/>
              <a:t>Pod volbou 4. Záznam prodejce můžete zaznamenat provedený asistovaný prodej,  DIGI edukaci nebo aktivaci klienta.</a:t>
            </a:r>
          </a:p>
          <a:p>
            <a:pPr marL="0" indent="0" algn="just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33252" y="4998719"/>
            <a:ext cx="8083731" cy="111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6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840658" y="49987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1400" b="1" i="1" dirty="0">
              <a:latin typeface="+mn-lt"/>
            </a:endParaRPr>
          </a:p>
          <a:p>
            <a:endParaRPr lang="cs-CZ" sz="1400" b="1" i="1" dirty="0">
              <a:latin typeface="+mn-lt"/>
            </a:endParaRPr>
          </a:p>
          <a:p>
            <a:endParaRPr lang="cs-CZ" sz="1400" b="1" i="1" dirty="0">
              <a:latin typeface="+mn-lt"/>
            </a:endParaRPr>
          </a:p>
          <a:p>
            <a:r>
              <a:rPr lang="cs-CZ" sz="1400" b="1" i="1" dirty="0">
                <a:latin typeface="+mn-lt"/>
              </a:rPr>
              <a:t>Obchodní tipy a doporučení se zobrazuji pouze u klientů, kteří udělili Souhlas s použitím údajů pro skupinu ČSOB na tisk. kód 652.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6774FDC-3C58-48FF-B597-97AE91179C75}"/>
              </a:ext>
            </a:extLst>
          </p:cNvPr>
          <p:cNvSpPr txBox="1"/>
          <p:nvPr/>
        </p:nvSpPr>
        <p:spPr>
          <a:xfrm>
            <a:off x="10483516" y="6328"/>
            <a:ext cx="17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12/2025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5F4642-1925-DBE8-A093-E7D74E0B2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707" y="1401006"/>
            <a:ext cx="5302825" cy="4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578531" cy="1649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Pod volbou                                                             jsou bližší informace o vlastněných</a:t>
            </a:r>
            <a:br>
              <a:rPr lang="cs-CZ" sz="1800" dirty="0"/>
            </a:br>
            <a:r>
              <a:rPr lang="cs-CZ" sz="1800" dirty="0"/>
              <a:t>produktech.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Transakce 800, volba 2 – vlastněné produkty u zletilých klientů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F836F4-CEA4-4657-A24E-E3B5AD6C2A35}"/>
              </a:ext>
            </a:extLst>
          </p:cNvPr>
          <p:cNvSpPr txBox="1"/>
          <p:nvPr/>
        </p:nvSpPr>
        <p:spPr>
          <a:xfrm>
            <a:off x="10483516" y="6328"/>
            <a:ext cx="17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12/2023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BA08B57-7F0B-48C4-9D95-A7A7F640B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98" y="1465605"/>
            <a:ext cx="6724650" cy="53797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EFF968-D541-F075-0B44-0501B97BE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39" y="1838576"/>
            <a:ext cx="1935203" cy="2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2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D7CA9-075C-3846-CDA9-E614985C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98450"/>
            <a:ext cx="11636375" cy="781050"/>
          </a:xfrm>
        </p:spPr>
        <p:txBody>
          <a:bodyPr>
            <a:normAutofit/>
          </a:bodyPr>
          <a:lstStyle/>
          <a:p>
            <a:r>
              <a:rPr lang="cs-CZ" sz="3600" dirty="0">
                <a:sym typeface="Arial"/>
              </a:rPr>
              <a:t>Zobrazení TK 800 u nezletilých klientů</a:t>
            </a:r>
          </a:p>
        </p:txBody>
      </p:sp>
      <p:pic>
        <p:nvPicPr>
          <p:cNvPr id="8" name="Zástupný obsah 7" descr="Obsah obrázku text, elektronika, displej, snímek obrazovky&#10;&#10;Popis byl vytvořen automaticky">
            <a:extLst>
              <a:ext uri="{FF2B5EF4-FFF2-40B4-BE49-F238E27FC236}">
                <a16:creationId xmlns:a16="http://schemas.microsoft.com/office/drawing/2014/main" id="{C6DFE9C5-1AB2-076A-3FFE-597E56AECE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9" y="2242979"/>
            <a:ext cx="5181600" cy="414528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93F7236-E2CB-004B-F26C-42BD62CA8CEE}"/>
              </a:ext>
            </a:extLst>
          </p:cNvPr>
          <p:cNvSpPr txBox="1"/>
          <p:nvPr/>
        </p:nvSpPr>
        <p:spPr>
          <a:xfrm>
            <a:off x="390525" y="942975"/>
            <a:ext cx="11220450" cy="96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ct val="138000"/>
              <a:buFont typeface="Arial"/>
              <a:buNone/>
              <a:tabLst/>
              <a:defRPr/>
            </a:pPr>
            <a:r>
              <a:rPr lang="cs-CZ" sz="1600" dirty="0">
                <a:latin typeface="Calibri" panose="020F0502020204030204"/>
              </a:rPr>
              <a:t>Transakce 800 se zobrazuje </a:t>
            </a:r>
            <a:r>
              <a:rPr lang="cs-CZ" sz="1600" dirty="0">
                <a:latin typeface="Calibri" panose="020F0502020204030204"/>
                <a:sym typeface="Arial"/>
              </a:rPr>
              <a:t>nezletilým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klientům (ČR, SR) jako u zletilých klientů s těmito specifiky:</a:t>
            </a: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ct val="138000"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•Na obrazovce Záznam prodejce nebude možné zaznamenávat Asistovaný prodej.</a:t>
            </a: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ct val="138000"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•Nerelevantní produkty pro nezletilé klienty budou na obrazovkách skryty.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25F46D-80A7-E20F-7A45-6A1CE8B303C5}"/>
              </a:ext>
            </a:extLst>
          </p:cNvPr>
          <p:cNvSpPr txBox="1"/>
          <p:nvPr/>
        </p:nvSpPr>
        <p:spPr>
          <a:xfrm>
            <a:off x="11372849" y="21451"/>
            <a:ext cx="177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12/2025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A7A0A3-FC11-237B-01D6-E3BBE9031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17" y="2242979"/>
            <a:ext cx="5112808" cy="4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8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EAF88-0146-4350-8C53-E940A00A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762277" cy="781665"/>
          </a:xfrm>
        </p:spPr>
        <p:txBody>
          <a:bodyPr/>
          <a:lstStyle/>
          <a:p>
            <a:r>
              <a:rPr lang="cs-CZ" sz="3600" dirty="0"/>
              <a:t>Transakce 800 volba 3 - reakce klienta</a:t>
            </a:r>
          </a:p>
        </p:txBody>
      </p:sp>
      <p:pic>
        <p:nvPicPr>
          <p:cNvPr id="5" name="Zástupný obsah 4" descr="Obsah obrázku text, snímek obrazovky, elektronika, displej&#10;&#10;Popis byl vytvořen automaticky">
            <a:extLst>
              <a:ext uri="{FF2B5EF4-FFF2-40B4-BE49-F238E27FC236}">
                <a16:creationId xmlns:a16="http://schemas.microsoft.com/office/drawing/2014/main" id="{8DAC24E2-E22D-4DFD-A14C-F569FF781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11" y="1238865"/>
            <a:ext cx="5405398" cy="4324319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0A04E56-07A1-4036-AFAA-8254EDDBC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dirty="0"/>
              <a:t>Pod volbou  </a:t>
            </a:r>
          </a:p>
          <a:p>
            <a:r>
              <a:rPr lang="cs-CZ" dirty="0"/>
              <a:t>Vyberte </a:t>
            </a:r>
            <a:r>
              <a:rPr lang="cs-CZ" dirty="0" err="1"/>
              <a:t>ctrl</a:t>
            </a:r>
            <a:r>
              <a:rPr lang="cs-CZ" dirty="0"/>
              <a:t>+ F1 reakci klienta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70758C-75D9-42D0-B593-69ED7CE68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297" y="2057400"/>
            <a:ext cx="2781300" cy="438150"/>
          </a:xfrm>
          <a:prstGeom prst="rect">
            <a:avLst/>
          </a:prstGeom>
        </p:spPr>
      </p:pic>
      <p:pic>
        <p:nvPicPr>
          <p:cNvPr id="10" name="Obrázek 9" descr="Obsah obrázku text, snímek obrazovky, elektronika, displej&#10;&#10;Popis byl vytvořen automaticky">
            <a:extLst>
              <a:ext uri="{FF2B5EF4-FFF2-40B4-BE49-F238E27FC236}">
                <a16:creationId xmlns:a16="http://schemas.microsoft.com/office/drawing/2014/main" id="{52AAF272-B19D-45E2-B931-BC0355EDD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5" y="3260675"/>
            <a:ext cx="4240544" cy="339243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7E09CA8-F30D-43E5-9BA6-83FED0F24186}"/>
              </a:ext>
            </a:extLst>
          </p:cNvPr>
          <p:cNvSpPr txBox="1"/>
          <p:nvPr/>
        </p:nvSpPr>
        <p:spPr>
          <a:xfrm>
            <a:off x="10483516" y="6328"/>
            <a:ext cx="17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11/2022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F1DB18-EA1F-5DDC-54F7-B9ECA8E882BF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/>
              <a:t>*</a:t>
            </a:r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60D380-C600-F1DE-8259-1AC2CA9882E0}"/>
              </a:ext>
            </a:extLst>
          </p:cNvPr>
          <p:cNvSpPr txBox="1"/>
          <p:nvPr/>
        </p:nvSpPr>
        <p:spPr>
          <a:xfrm>
            <a:off x="10808725" y="5537299"/>
            <a:ext cx="24726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Ilustrativní příklad</a:t>
            </a:r>
          </a:p>
        </p:txBody>
      </p:sp>
    </p:spTree>
    <p:extLst>
      <p:ext uri="{BB962C8B-B14F-4D97-AF65-F5344CB8AC3E}">
        <p14:creationId xmlns:p14="http://schemas.microsoft.com/office/powerpoint/2010/main" val="87472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1CF89-F5ED-44F1-912D-997567D0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211937"/>
            <a:ext cx="11722607" cy="1325563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Zadání asistovaného prodeje (u zletilého klienta), DIGI edukace, aktivace klienta nebo představení placení kartou </a:t>
            </a:r>
            <a:br>
              <a:rPr lang="cs-CZ" sz="3600" dirty="0"/>
            </a:br>
            <a:r>
              <a:rPr lang="cs-CZ" sz="3600" dirty="0"/>
              <a:t>	</a:t>
            </a:r>
            <a:endParaRPr lang="cs-CZ" sz="2800" dirty="0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07386C51-5FFD-4798-B4BF-395D45717016}"/>
              </a:ext>
            </a:extLst>
          </p:cNvPr>
          <p:cNvSpPr/>
          <p:nvPr/>
        </p:nvSpPr>
        <p:spPr>
          <a:xfrm>
            <a:off x="5475244" y="4508838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F5ED6D9-601E-4955-BE9E-54132DCADFB1}"/>
              </a:ext>
            </a:extLst>
          </p:cNvPr>
          <p:cNvSpPr txBox="1"/>
          <p:nvPr/>
        </p:nvSpPr>
        <p:spPr>
          <a:xfrm>
            <a:off x="10483516" y="6328"/>
            <a:ext cx="17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12/2025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9165B65-9531-6CAB-0908-599123342881}"/>
              </a:ext>
            </a:extLst>
          </p:cNvPr>
          <p:cNvSpPr txBox="1"/>
          <p:nvPr/>
        </p:nvSpPr>
        <p:spPr>
          <a:xfrm>
            <a:off x="559982" y="1027907"/>
            <a:ext cx="110720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Aktivace klienta, DIGI edukace klienta</a:t>
            </a:r>
            <a:r>
              <a:rPr lang="cs-CZ" b="1" dirty="0">
                <a:cs typeface="Arial" panose="020B0604020202020204" pitchFamily="34" charset="0"/>
              </a:rPr>
              <a:t>,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asistovaný prodej  a představení výhod placení kartou se zadává na Základním náhledu klienta volbou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pracovník zodpoví zobrazené dotazy volbou „A“ nebo „N“ a po poslední odpovědi stiskne klávesu „Enter“</a:t>
            </a:r>
            <a:br>
              <a:rPr kumimoji="0" lang="cs-CZ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 dostane se zpět na „Základní náhled klienta“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v případě potřeby doplnit nebo opravit zadané údaje vybere znovu volbu „4. Záznam prodejce“ – při ukončení transakce 800 se uloží poslední zadaná hodnota</a:t>
            </a:r>
          </a:p>
          <a:p>
            <a:pPr defTabSz="609205"/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DCF3407-A36C-4FC0-DDB4-866C8DB5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21" y="1389862"/>
            <a:ext cx="1914525" cy="295275"/>
          </a:xfrm>
          <a:prstGeom prst="rect">
            <a:avLst/>
          </a:prstGeom>
        </p:spPr>
      </p:pic>
      <p:pic>
        <p:nvPicPr>
          <p:cNvPr id="3" name="Obrázek 2" descr="Obsah obrázku text, elektronika, snímek obrazovky, displej">
            <a:extLst>
              <a:ext uri="{FF2B5EF4-FFF2-40B4-BE49-F238E27FC236}">
                <a16:creationId xmlns:a16="http://schemas.microsoft.com/office/drawing/2014/main" id="{9433E3D6-52D7-2F25-00F8-323C4262A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95" y="2889908"/>
            <a:ext cx="4955397" cy="39643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AA7848-29EF-9CCE-56EE-306C87C68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55" y="2866842"/>
            <a:ext cx="4955397" cy="39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9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491" y="0"/>
            <a:ext cx="10515600" cy="924025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dirty="0"/>
            </a:br>
            <a:r>
              <a:rPr lang="cs-CZ" sz="3600" dirty="0"/>
              <a:t> Využití souhlasu s použitím údajů pro skupinu ČSOB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1185" y="993693"/>
            <a:ext cx="10515600" cy="5347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Marketingový Souhlas s použitím údajů pro skupinu ČSOB je velmi vhodným nástrojem pro budoucí práci s klientem.</a:t>
            </a:r>
          </a:p>
          <a:p>
            <a:pPr marL="0" indent="0">
              <a:buNone/>
            </a:pPr>
            <a:r>
              <a:rPr lang="cs-CZ" sz="1400" dirty="0"/>
              <a:t>V náhledu na klienta se zobrazují obchodní tipy a doporučení pouze u klientů, kteří udělili Souhlas s použitím údajů pro skupinu ČSOB na tiskopisu kód 652.</a:t>
            </a:r>
          </a:p>
          <a:p>
            <a:pPr marL="0" indent="0">
              <a:buNone/>
            </a:pPr>
            <a:r>
              <a:rPr lang="cs-CZ" sz="1400" b="1" dirty="0"/>
              <a:t>Jak ověřit, že klient vlastní souhlas?</a:t>
            </a:r>
          </a:p>
          <a:p>
            <a:r>
              <a:rPr lang="cs-CZ" sz="1400" dirty="0"/>
              <a:t>Tuto informaci může ověřit pracovník Poradenského pracoviště banky na lince </a:t>
            </a:r>
            <a:r>
              <a:rPr lang="cs-CZ" sz="1400" b="1" dirty="0"/>
              <a:t>800 188 088 / volba 1.</a:t>
            </a:r>
          </a:p>
          <a:p>
            <a:r>
              <a:rPr lang="cs-CZ" sz="1400" dirty="0"/>
              <a:t>Pokud jste pracovníkem SP a máte k dispozici CRM, informaci o Souhlasu s použitím údajů pro skupinu ČSOB můžete ověřit i v CRM.</a:t>
            </a:r>
          </a:p>
          <a:p>
            <a:endParaRPr lang="cs-CZ" sz="1400" b="1" dirty="0"/>
          </a:p>
          <a:p>
            <a:pPr marL="0" indent="0">
              <a:buNone/>
            </a:pPr>
            <a:r>
              <a:rPr lang="cs-CZ" sz="1400" b="1" dirty="0"/>
              <a:t>Výhody uděleného souhlasu:</a:t>
            </a:r>
          </a:p>
          <a:p>
            <a:pPr algn="just"/>
            <a:r>
              <a:rPr lang="cs-CZ" sz="1400" dirty="0"/>
              <a:t>Klient získá aktuální informace o výhodách a nabídkách ČSOB, klienta můžeme i aktivně kontaktovat. Oslovení je </a:t>
            </a:r>
            <a:r>
              <a:rPr lang="cs-CZ" sz="1400" b="1" dirty="0"/>
              <a:t>„ušité na míru“</a:t>
            </a:r>
            <a:r>
              <a:rPr lang="cs-CZ" sz="1400" dirty="0"/>
              <a:t>, klient může získat produkty/služby připravené přímo pro něho. Nemusí se aktivně zajímat o novinky a výhody. Klient má možnost získat výhodnější podmínky, pokud využije více produktů v rámci skupiny. Při zájmu o úvěr, může pracovník sdělit klientovi maximální výši financování.</a:t>
            </a:r>
          </a:p>
          <a:p>
            <a:r>
              <a:rPr lang="cs-CZ" sz="1400" dirty="0"/>
              <a:t>Po získání souhlasu s marketingovým oslovením od klienta, provede pracovník modifikaci osobních údajů v Apost a označí jeho Souhlas </a:t>
            </a:r>
            <a:br>
              <a:rPr lang="cs-CZ" sz="1400" dirty="0"/>
            </a:br>
            <a:r>
              <a:rPr lang="cs-CZ" sz="1400" dirty="0"/>
              <a:t>s použitím údajů pro skupinu ČSOB. Dále postupuje dle instrukcí Apost.</a:t>
            </a:r>
            <a:endParaRPr lang="cs-CZ" sz="1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1848A9-B043-4DF0-948E-902EEBA8932F}"/>
              </a:ext>
            </a:extLst>
          </p:cNvPr>
          <p:cNvSpPr txBox="1"/>
          <p:nvPr/>
        </p:nvSpPr>
        <p:spPr>
          <a:xfrm>
            <a:off x="10483516" y="6328"/>
            <a:ext cx="17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11/2022</a:t>
            </a:r>
          </a:p>
        </p:txBody>
      </p:sp>
    </p:spTree>
    <p:extLst>
      <p:ext uri="{BB962C8B-B14F-4D97-AF65-F5344CB8AC3E}">
        <p14:creationId xmlns:p14="http://schemas.microsoft.com/office/powerpoint/2010/main" val="39074264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8B084E7056B241BBFD63DAF6467322" ma:contentTypeVersion="7" ma:contentTypeDescription="Vytvoří nový dokument" ma:contentTypeScope="" ma:versionID="5e8e81c57f17206825c5a2144fa15528">
  <xsd:schema xmlns:xsd="http://www.w3.org/2001/XMLSchema" xmlns:xs="http://www.w3.org/2001/XMLSchema" xmlns:p="http://schemas.microsoft.com/office/2006/metadata/properties" xmlns:ns2="6f3159b3-8216-4768-aa33-d4ddd99b0413" targetNamespace="http://schemas.microsoft.com/office/2006/metadata/properties" ma:root="true" ma:fieldsID="c4784007a49e08fe73f39b998af67d9e" ns2:_="">
    <xsd:import namespace="6f3159b3-8216-4768-aa33-d4ddd99b04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159b3-8216-4768-aa33-d4ddd99b0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375DAE-61AE-4DCE-8F03-B0966C224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159b3-8216-4768-aa33-d4ddd99b0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4EF95-2CF3-4E1C-92CB-ECEA1816E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7F462E-49F4-4479-9E8B-67B76C5D171D}">
  <ds:schemaRefs>
    <ds:schemaRef ds:uri="http://schemas.microsoft.com/office/2006/metadata/properties"/>
    <ds:schemaRef ds:uri="http://schemas.microsoft.com/office/infopath/2007/PartnerControls"/>
    <ds:schemaRef ds:uri="1765db78-9cf6-47ff-982d-13ee734e95cf"/>
    <ds:schemaRef ds:uri="cb5aba98-72da-4257-85a2-915a46bdc9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Motiv Office</vt:lpstr>
      <vt:lpstr>1_Motiv Office</vt:lpstr>
      <vt:lpstr> K čemu slouží transakce 800, 794, 793</vt:lpstr>
      <vt:lpstr>Jak pracovat s transakcí 800</vt:lpstr>
      <vt:lpstr>Transakce 800, volba 2 – vlastněné produkty u zletilých klientů</vt:lpstr>
      <vt:lpstr>Zobrazení TK 800 u nezletilých klientů</vt:lpstr>
      <vt:lpstr>Transakce 800 volba 3 - reakce klienta</vt:lpstr>
      <vt:lpstr>Zadání asistovaného prodeje (u zletilého klienta), DIGI edukace, aktivace klienta nebo představení placení kartou   </vt:lpstr>
      <vt:lpstr>  Využití souhlasu s použitím údajů pro skupinu ČSOB </vt:lpstr>
    </vt:vector>
  </TitlesOfParts>
  <Company>KBC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Priklad Transakce</dc:title>
  <dc:creator>TRNKOVÁ Markéta</dc:creator>
  <cp:lastModifiedBy>PROCHÁZKOVÁ Kateřina</cp:lastModifiedBy>
  <cp:revision>304</cp:revision>
  <dcterms:created xsi:type="dcterms:W3CDTF">2020-01-15T17:28:00Z</dcterms:created>
  <dcterms:modified xsi:type="dcterms:W3CDTF">2026-01-14T10:28:54Z</dcterms:modified>
  <cp:category>Interní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SOB-DocumentTagging.ClassificationMark.P00">
    <vt:lpwstr>&lt;ClassificationMark xmlns:xsi="http://www.w3.org/2001/XMLSchema-instance" xmlns:xsd="http://www.w3.org/2001/XMLSchema" margin="NaN" class="C1" owner="TRNKOVÁ Markéta" position="BottomMiddle" marginX="0" marginY="0" classifiedOn="2020-01-15T19:14:45.5</vt:lpwstr>
  </property>
  <property fmtid="{D5CDD505-2E9C-101B-9397-08002B2CF9AE}" pid="3" name="CSOB-DocumentTagging.ClassificationMark.P01">
    <vt:lpwstr>466702+01:00" showPrintedBy="false" showPrintDate="false" language="cs" ApplicationVersion="Microsoft PowerPoint, 15.0" addinVersion="5.10.4.22" template="CSOB"&gt;&lt;history bulk="false" class="Interní" code="C1" user="TRNKOVÁ Markéta" date="2020-01-15T1</vt:lpwstr>
  </property>
  <property fmtid="{D5CDD505-2E9C-101B-9397-08002B2CF9AE}" pid="4" name="CSOB-DocumentTagging.ClassificationMark.P02">
    <vt:lpwstr>9:14:45.6317693+01:00" /&gt;&lt;recipients /&gt;&lt;documentOwners /&gt;&lt;/ClassificationMark&gt;</vt:lpwstr>
  </property>
  <property fmtid="{D5CDD505-2E9C-101B-9397-08002B2CF9AE}" pid="5" name="CSOB-DocumentTagging.ClassificationMark">
    <vt:lpwstr>￼PARTS:3</vt:lpwstr>
  </property>
  <property fmtid="{D5CDD505-2E9C-101B-9397-08002B2CF9AE}" pid="6" name="CSOB-DocumentClasification">
    <vt:lpwstr>Interní</vt:lpwstr>
  </property>
  <property fmtid="{D5CDD505-2E9C-101B-9397-08002B2CF9AE}" pid="7" name="CSOB-DLP">
    <vt:lpwstr>CSOB-DLP:TAGInternal</vt:lpwstr>
  </property>
  <property fmtid="{D5CDD505-2E9C-101B-9397-08002B2CF9AE}" pid="8" name="MSIP_Label_31598e80-c4b0-45ea-92db-0f710f24d13e_ActionId">
    <vt:lpwstr>f887cffb-b15b-4709-aa58-c45ee7947983</vt:lpwstr>
  </property>
  <property fmtid="{D5CDD505-2E9C-101B-9397-08002B2CF9AE}" pid="9" name="MSIP_Label_31598e80-c4b0-45ea-92db-0f710f24d13e_Name">
    <vt:lpwstr>Confidential \ Confidential - Visual Marking</vt:lpwstr>
  </property>
  <property fmtid="{D5CDD505-2E9C-101B-9397-08002B2CF9AE}" pid="10" name="MSIP_Label_31598e80-c4b0-45ea-92db-0f710f24d13e_SetDate">
    <vt:lpwstr>2025-06-09T13:01:34Z</vt:lpwstr>
  </property>
  <property fmtid="{D5CDD505-2E9C-101B-9397-08002B2CF9AE}" pid="11" name="MSIP_Label_31598e80-c4b0-45ea-92db-0f710f24d13e_SiteId">
    <vt:lpwstr>64af2aee-7d6c-49ac-a409-192d3fee73b8</vt:lpwstr>
  </property>
  <property fmtid="{D5CDD505-2E9C-101B-9397-08002B2CF9AE}" pid="12" name="MSIP_Label_31598e80-c4b0-45ea-92db-0f710f24d13e_Enabled">
    <vt:lpwstr>True</vt:lpwstr>
  </property>
  <property fmtid="{D5CDD505-2E9C-101B-9397-08002B2CF9AE}" pid="13" name="ContentTypeId">
    <vt:lpwstr>0x010100B68B084E7056B241BBFD63DAF6467322</vt:lpwstr>
  </property>
  <property fmtid="{D5CDD505-2E9C-101B-9397-08002B2CF9AE}" pid="14" name="MediaServiceImageTags">
    <vt:lpwstr/>
  </property>
  <property fmtid="{D5CDD505-2E9C-101B-9397-08002B2CF9AE}" pid="15" name="MSIP_Label_31598e80-c4b0-45ea-92db-0f710f24d13e_Removed">
    <vt:lpwstr>False</vt:lpwstr>
  </property>
  <property fmtid="{D5CDD505-2E9C-101B-9397-08002B2CF9AE}" pid="16" name="MSIP_Label_31598e80-c4b0-45ea-92db-0f710f24d13e_Parent">
    <vt:lpwstr>71a7adee-a193-4703-a173-184360879a30</vt:lpwstr>
  </property>
  <property fmtid="{D5CDD505-2E9C-101B-9397-08002B2CF9AE}" pid="17" name="MSIP_Label_31598e80-c4b0-45ea-92db-0f710f24d13e_Extended_MSFT_Method">
    <vt:lpwstr>Standard</vt:lpwstr>
  </property>
  <property fmtid="{D5CDD505-2E9C-101B-9397-08002B2CF9AE}" pid="18" name="MSIP_Label_71a7adee-a193-4703-a173-184360879a30_Enabled">
    <vt:lpwstr>True</vt:lpwstr>
  </property>
  <property fmtid="{D5CDD505-2E9C-101B-9397-08002B2CF9AE}" pid="19" name="MSIP_Label_71a7adee-a193-4703-a173-184360879a30_SiteId">
    <vt:lpwstr>64af2aee-7d6c-49ac-a409-192d3fee73b8</vt:lpwstr>
  </property>
  <property fmtid="{D5CDD505-2E9C-101B-9397-08002B2CF9AE}" pid="20" name="MSIP_Label_71a7adee-a193-4703-a173-184360879a30_SetDate">
    <vt:lpwstr>2025-06-09T13:01:34Z</vt:lpwstr>
  </property>
  <property fmtid="{D5CDD505-2E9C-101B-9397-08002B2CF9AE}" pid="21" name="MSIP_Label_71a7adee-a193-4703-a173-184360879a30_Name">
    <vt:lpwstr>Confidential</vt:lpwstr>
  </property>
  <property fmtid="{D5CDD505-2E9C-101B-9397-08002B2CF9AE}" pid="22" name="MSIP_Label_71a7adee-a193-4703-a173-184360879a30_ActionId">
    <vt:lpwstr>9dc051fe-0717-4124-8e91-0fa8a8d43ff3</vt:lpwstr>
  </property>
  <property fmtid="{D5CDD505-2E9C-101B-9397-08002B2CF9AE}" pid="23" name="MSIP_Label_71a7adee-a193-4703-a173-184360879a30_Extended_MSFT_Method">
    <vt:lpwstr>Standard</vt:lpwstr>
  </property>
  <property fmtid="{D5CDD505-2E9C-101B-9397-08002B2CF9AE}" pid="24" name="Sensitivity">
    <vt:lpwstr>Confidential \ Confidential - Visual Marking Confidential</vt:lpwstr>
  </property>
  <property fmtid="{D5CDD505-2E9C-101B-9397-08002B2CF9AE}" pid="25" name="Order">
    <vt:r8>15837800</vt:r8>
  </property>
  <property fmtid="{D5CDD505-2E9C-101B-9397-08002B2CF9AE}" pid="26" name="_ExtendedDescription">
    <vt:lpwstr/>
  </property>
  <property fmtid="{D5CDD505-2E9C-101B-9397-08002B2CF9AE}" pid="27" name="_dlc_DocIdItemGuid">
    <vt:lpwstr>5b923e13-d173-4fa1-ae63-6267b42adc5b</vt:lpwstr>
  </property>
</Properties>
</file>